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2"/>
            <p14:sldId id="267"/>
            <p14:sldId id="268"/>
            <p14:sldId id="26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4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21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5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6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25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3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73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1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87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hyperlink" Target="https://www.youtube.com/watch?v=eaJ1Pm9GV2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6799"/>
            <a:ext cx="9144000" cy="2128837"/>
          </a:xfrm>
        </p:spPr>
        <p:txBody>
          <a:bodyPr>
            <a:normAutofit/>
          </a:bodyPr>
          <a:lstStyle/>
          <a:p>
            <a:pPr algn="just"/>
            <a:endParaRPr lang="pl-PL" sz="2800" b="1" dirty="0"/>
          </a:p>
          <a:p>
            <a:pPr algn="just"/>
            <a:r>
              <a:rPr lang="pl-PL" sz="2800" b="1" dirty="0"/>
              <a:t>Moduł V</a:t>
            </a:r>
          </a:p>
          <a:p>
            <a:pPr algn="just"/>
            <a:r>
              <a:rPr lang="pl-PL" sz="2800" b="1" dirty="0"/>
              <a:t>Kształtowanie umiejętności pracy zespołowej u uczniów </a:t>
            </a:r>
          </a:p>
          <a:p>
            <a:pPr algn="just"/>
            <a:r>
              <a:rPr lang="pl-PL" sz="2800" b="1" dirty="0"/>
              <a:t>na I etapie edukacyjnym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Metody i techniki stosowane na zajęciach edukacyjnych: </a:t>
            </a:r>
          </a:p>
          <a:p>
            <a:r>
              <a:rPr lang="pl-PL" dirty="0"/>
              <a:t>praca w parach, </a:t>
            </a:r>
          </a:p>
          <a:p>
            <a:r>
              <a:rPr lang="pl-PL" dirty="0"/>
              <a:t>zadania w małych grupach, </a:t>
            </a:r>
          </a:p>
          <a:p>
            <a:r>
              <a:rPr lang="pl-PL" dirty="0" err="1"/>
              <a:t>miniprojekty</a:t>
            </a:r>
            <a:r>
              <a:rPr lang="pl-PL" dirty="0"/>
              <a:t> edukacyjne; </a:t>
            </a:r>
          </a:p>
          <a:p>
            <a:r>
              <a:rPr lang="pl-PL" dirty="0"/>
              <a:t>gry i zabawy edukacyjne, </a:t>
            </a:r>
          </a:p>
          <a:p>
            <a:r>
              <a:rPr lang="pl-PL" dirty="0"/>
              <a:t>lekcje w terenie, </a:t>
            </a:r>
          </a:p>
          <a:p>
            <a:r>
              <a:rPr lang="pl-PL" dirty="0"/>
              <a:t>techniki komunikacyjne, </a:t>
            </a:r>
          </a:p>
          <a:p>
            <a:r>
              <a:rPr lang="pl-PL" dirty="0"/>
              <a:t>problemowe nauczanie.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2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5"/>
            <a:ext cx="10855960" cy="43818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Korzyści płynące z umiejętności i gotowości do pracy zespołowej na I etapie </a:t>
            </a:r>
          </a:p>
          <a:p>
            <a:pPr marL="0" indent="0">
              <a:buNone/>
            </a:pPr>
            <a:r>
              <a:rPr lang="pl-PL" dirty="0"/>
              <a:t>Uczeń:</a:t>
            </a:r>
          </a:p>
          <a:p>
            <a:r>
              <a:rPr lang="pl-PL" dirty="0"/>
              <a:t>zaspokojenie potrzeby przynależności do grupy; budowanie więzi w relacjach uczeń–uczeń oraz uczeń–nauczyciel;</a:t>
            </a:r>
          </a:p>
          <a:p>
            <a:r>
              <a:rPr lang="pl-PL" dirty="0"/>
              <a:t>budowanie poczucia własnej wartości; łagodzenie napięć emocjonalnych związanych z nowym etapem edukacyjnym;</a:t>
            </a:r>
          </a:p>
          <a:p>
            <a:r>
              <a:rPr lang="pl-PL" dirty="0"/>
              <a:t>nauka współdziałania, rozwijanie umiejętności przyjmowania i wydawania opinii;</a:t>
            </a:r>
          </a:p>
          <a:p>
            <a:r>
              <a:rPr lang="pl-PL" dirty="0"/>
              <a:t>przyspieszenie realizacji zadań oraz zwiększenie szans na ich powodzenie;</a:t>
            </a:r>
          </a:p>
          <a:p>
            <a:r>
              <a:rPr lang="pl-PL" dirty="0"/>
              <a:t>zwiększenie zaangażowania w obowiązki szkolne;</a:t>
            </a:r>
          </a:p>
          <a:p>
            <a:r>
              <a:rPr lang="pl-PL" dirty="0"/>
              <a:t>nauka przestrzegania norm społecznych i samokontroli;</a:t>
            </a:r>
          </a:p>
          <a:p>
            <a:r>
              <a:rPr lang="pl-PL" dirty="0"/>
              <a:t>uczenie się we współpracy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4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622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Praca zespołowa</a:t>
            </a:r>
            <a:r>
              <a:rPr lang="pl-PL" dirty="0"/>
              <a:t> – praca wykonywana wspólnie przez zespół, pozwala na efektywne wykonywanie zadań dzięki ich odpowiedniemu podziałowi między członków zespołu. Jednostka odgrywa role tym lepiej 		     i skuteczniej, im bardziej utożsamia się z grupą, tzn. akceptuje, uznaje za swoje wartości wszystkich członków. Tylko w takim układzie pracownicy mogą odczuwać wewnętrzną satysfakcję z przynależności do niej  	     i osiągać zamierzone cele. Zespoły tworzone są na podstawie grup, które z kolei składają się z indywidualnych osób. Różnica między grupą 	   a zespołem polega na tym, ze zespół jest zbiorem ludzi połączonych wspólnym celem.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200" dirty="0"/>
              <a:t>Źródło: encyklopedia zarządzania </a:t>
            </a:r>
            <a:r>
              <a:rPr lang="pl-PL" sz="1200" dirty="0" err="1"/>
              <a:t>Governica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43280"/>
            <a:ext cx="10649607" cy="488429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pl-PL" b="1" dirty="0"/>
              <a:t>Kompetencje potrzebne do skutecznej współpracy w zespole:</a:t>
            </a:r>
          </a:p>
          <a:p>
            <a:pPr lvl="0" fontAlgn="base"/>
            <a:r>
              <a:rPr lang="pl-PL" dirty="0"/>
              <a:t>umiejętność słuchania innych i rozumienia ich punktów widzenia</a:t>
            </a:r>
          </a:p>
          <a:p>
            <a:pPr lvl="0" fontAlgn="base"/>
            <a:r>
              <a:rPr lang="pl-PL" dirty="0"/>
              <a:t>zgoda na to, by ktoś miał inne zdanie od ciebie</a:t>
            </a:r>
          </a:p>
          <a:p>
            <a:pPr lvl="0" fontAlgn="base"/>
            <a:r>
              <a:rPr lang="pl-PL" dirty="0"/>
              <a:t>umiejętność dopasowania się tak, by zrezygnować z własnych celów, jeśli nie służą pracy całego zespołu</a:t>
            </a:r>
          </a:p>
          <a:p>
            <a:pPr lvl="0" fontAlgn="base"/>
            <a:r>
              <a:rPr lang="pl-PL" dirty="0"/>
              <a:t>umiejętność komunikowania się z innymi, czyli precyzyjnego opisywania własnego stanowiska i rozumienia stanowisk innych osób</a:t>
            </a:r>
          </a:p>
          <a:p>
            <a:pPr lvl="0" fontAlgn="base"/>
            <a:r>
              <a:rPr lang="pl-PL" dirty="0"/>
              <a:t>zdolność do rozumienia tego, jaka jest twoja rola w pracy zespołowej i jak twój wkład pracy przenosi się na sukces całego zespołu</a:t>
            </a:r>
          </a:p>
          <a:p>
            <a:pPr lvl="0" fontAlgn="base"/>
            <a:r>
              <a:rPr lang="pl-PL" dirty="0"/>
              <a:t>zdolność do tego, by obiektywnie oceniać pracę innych i dawać im informacje zwrotne oraz doceniać ich starania</a:t>
            </a:r>
          </a:p>
          <a:p>
            <a:pPr lvl="0" fontAlgn="base"/>
            <a:r>
              <a:rPr lang="pl-PL" dirty="0"/>
              <a:t>dbanie o pozytywną atmosferę pracy w zespole, dzięki redukcji napięć, gaszeniu konfliktów i wchodzeniu w kompromis po to, by osiągnąć cel zespołowy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277" y="1009117"/>
            <a:ext cx="10649607" cy="53510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Przykładowe wskaźniki opisujące pracę zespołową</a:t>
            </a:r>
          </a:p>
          <a:p>
            <a:pPr marL="0" indent="0">
              <a:buNone/>
            </a:pPr>
            <a:r>
              <a:rPr lang="pl-PL" b="1" dirty="0"/>
              <a:t>Uczniowie:</a:t>
            </a:r>
            <a:endParaRPr lang="pl-PL" dirty="0"/>
          </a:p>
          <a:p>
            <a:r>
              <a:rPr lang="pl-PL" dirty="0"/>
              <a:t>pracują w zespołach i uczą się od siebie nawzajem; </a:t>
            </a:r>
          </a:p>
          <a:p>
            <a:r>
              <a:rPr lang="pl-PL" dirty="0"/>
              <a:t> określają, jakie role mogą pełnić w zespole; </a:t>
            </a:r>
          </a:p>
          <a:p>
            <a:r>
              <a:rPr lang="pl-PL" dirty="0"/>
              <a:t> oceniają indywidualny wkład w realizację wspólnego zadania; </a:t>
            </a:r>
          </a:p>
          <a:p>
            <a:r>
              <a:rPr lang="pl-PL" dirty="0"/>
              <a:t> udzielają informacji zwrotnej swoim kolegom i koleżankom; </a:t>
            </a:r>
          </a:p>
          <a:p>
            <a:r>
              <a:rPr lang="pl-PL" dirty="0"/>
              <a:t> uczą się, jak skutecznie porozumiewać się z innymi; </a:t>
            </a:r>
          </a:p>
          <a:p>
            <a:r>
              <a:rPr lang="pl-PL" dirty="0"/>
              <a:t> uczą się, jak rozpoznawać emocje u siebie i innych; </a:t>
            </a:r>
          </a:p>
          <a:p>
            <a:r>
              <a:rPr lang="pl-PL" dirty="0"/>
              <a:t> uczą się, jak radzić sobie ze swoimi emocjami; </a:t>
            </a:r>
          </a:p>
          <a:p>
            <a:r>
              <a:rPr lang="pl-PL" dirty="0"/>
              <a:t> pracują w zespołach nad wspólnym zadaniem; </a:t>
            </a:r>
          </a:p>
          <a:p>
            <a:r>
              <a:rPr lang="pl-PL" dirty="0"/>
              <a:t> potrafią określić, jaka była ich rola w realizacji wspólnego celu; </a:t>
            </a:r>
          </a:p>
          <a:p>
            <a:r>
              <a:rPr lang="pl-PL" dirty="0"/>
              <a:t> zadają pytania w związku z tym, nad czym obecnie pracują; </a:t>
            </a:r>
          </a:p>
          <a:p>
            <a:r>
              <a:rPr lang="pl-PL" dirty="0"/>
              <a:t> wyrażają własne opinie i uczucia; </a:t>
            </a:r>
          </a:p>
          <a:p>
            <a:r>
              <a:rPr lang="pl-PL" dirty="0"/>
              <a:t> wykazują się zaangażowaniem i aktywnością; </a:t>
            </a:r>
          </a:p>
          <a:p>
            <a:r>
              <a:rPr lang="pl-PL" dirty="0"/>
              <a:t> podejmują próby radzenia sobie z konfliktami. </a:t>
            </a:r>
          </a:p>
          <a:p>
            <a:pPr marL="0" indent="0">
              <a:buNone/>
            </a:pPr>
            <a:r>
              <a:rPr lang="pl-PL" dirty="0"/>
              <a:t>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	Przykładowe wskaźniki opisujące pracę zespołową</a:t>
            </a:r>
          </a:p>
          <a:p>
            <a:pPr marL="0" indent="0">
              <a:buNone/>
            </a:pPr>
            <a:r>
              <a:rPr lang="pl-PL" b="1" dirty="0"/>
              <a:t>Nauczyciele:</a:t>
            </a:r>
          </a:p>
          <a:p>
            <a:r>
              <a:rPr lang="pl-PL" dirty="0"/>
              <a:t>tworzą warunki do tego, by uczniowie wzajemnie się od siebie uczyli; </a:t>
            </a:r>
          </a:p>
          <a:p>
            <a:r>
              <a:rPr lang="pl-PL" dirty="0"/>
              <a:t>oceniają wkład poszczególnych uczniów w realizację wykonywanych zadań; </a:t>
            </a:r>
          </a:p>
          <a:p>
            <a:r>
              <a:rPr lang="pl-PL" dirty="0"/>
              <a:t>udzielają informacji zwrotnej o jakości wykonanego zadania zespołowego.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5279" y="-37287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5279" y="1288063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Przykładowe działania nauczyciela ukierunkowane na przełamywanie trudności w podejmowaniu pracy zespołowej: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- Otaczanie opieką uczniów wykluczonych z zespołu; </a:t>
            </a:r>
          </a:p>
          <a:p>
            <a:pPr marL="0" indent="0">
              <a:buNone/>
            </a:pPr>
            <a:r>
              <a:rPr lang="pl-PL" dirty="0"/>
              <a:t>- Podnoszenie autorytetu dziecka w oczach kolegów; </a:t>
            </a:r>
          </a:p>
          <a:p>
            <a:pPr marL="0" indent="0">
              <a:buNone/>
            </a:pPr>
            <a:r>
              <a:rPr lang="pl-PL" dirty="0"/>
              <a:t>- Umacnianie pewności siebie; </a:t>
            </a:r>
          </a:p>
          <a:p>
            <a:pPr marL="0" indent="0">
              <a:buNone/>
            </a:pPr>
            <a:r>
              <a:rPr lang="pl-PL" dirty="0"/>
              <a:t>- Rozwijanie umiejętności porozumiewania się; </a:t>
            </a:r>
          </a:p>
          <a:p>
            <a:pPr marL="0" indent="0">
              <a:buNone/>
            </a:pPr>
            <a:r>
              <a:rPr lang="pl-PL" dirty="0"/>
              <a:t>- Wzmacnianie odwagi dziecka do nawiązywania kontaktów.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174" y="41027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711325" y="-87313"/>
            <a:ext cx="10480675" cy="1112838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986A99-E690-4693-B1B2-A48BAB219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17" y="1245862"/>
            <a:ext cx="4030704" cy="269049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4F51C51-3D31-448F-A306-1666305BE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480" y="1245862"/>
            <a:ext cx="3637280" cy="27279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8FE930-27EB-494D-BCDB-EBA0EE7F5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266" y="3214609"/>
            <a:ext cx="4395470" cy="23975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83556B-C573-495F-B332-6A059119D4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84" y="5600985"/>
            <a:ext cx="3354582" cy="2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>
                <a:hlinkClick r:id="rId4"/>
              </a:rPr>
              <a:t>https://www.youtube.com/watch?v=eaJ1Pm9GV2U</a:t>
            </a:r>
            <a:endParaRPr lang="pl-PL" u="sng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6C6CC25-6764-4BEF-A43A-708D56449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395" y="1869558"/>
            <a:ext cx="6959601" cy="39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Strategie stosowane na zajęciach edukacyjnych: </a:t>
            </a:r>
          </a:p>
          <a:p>
            <a:r>
              <a:rPr lang="pl-PL" dirty="0"/>
              <a:t>nauczanie zintegrowane</a:t>
            </a:r>
          </a:p>
          <a:p>
            <a:r>
              <a:rPr lang="pl-PL" dirty="0"/>
              <a:t>ocenianie kształtujące/wspierające</a:t>
            </a:r>
          </a:p>
          <a:p>
            <a:r>
              <a:rPr lang="pl-PL" dirty="0"/>
              <a:t>uczenie we współpracy;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01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395</Words>
  <Application>Microsoft Office PowerPoint</Application>
  <PresentationFormat>Panoramiczny</PresentationFormat>
  <Paragraphs>87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DOSKONALENIE TRENERÓW WSPOMAGANIA OŚWIATY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lenovo</cp:lastModifiedBy>
  <cp:revision>36</cp:revision>
  <dcterms:created xsi:type="dcterms:W3CDTF">2018-12-02T13:14:09Z</dcterms:created>
  <dcterms:modified xsi:type="dcterms:W3CDTF">2019-01-18T15:07:51Z</dcterms:modified>
</cp:coreProperties>
</file>